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58" r:id="rId3"/>
    <p:sldId id="259" r:id="rId4"/>
    <p:sldId id="260" r:id="rId5"/>
    <p:sldId id="274" r:id="rId6"/>
    <p:sldId id="261" r:id="rId7"/>
    <p:sldId id="266" r:id="rId8"/>
    <p:sldId id="268" r:id="rId9"/>
    <p:sldId id="269" r:id="rId10"/>
    <p:sldId id="262" r:id="rId11"/>
    <p:sldId id="263" r:id="rId12"/>
    <p:sldId id="264" r:id="rId13"/>
    <p:sldId id="265" r:id="rId14"/>
    <p:sldId id="273" r:id="rId15"/>
    <p:sldId id="272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E20DDC8-C4F1-4CB7-BA54-9077B02F0B35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60D6CD9-FCEE-41EC-AE70-9D3A5A6A1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09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DDC8-C4F1-4CB7-BA54-9077B02F0B35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6CD9-FCEE-41EC-AE70-9D3A5A6A1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974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DDC8-C4F1-4CB7-BA54-9077B02F0B35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6CD9-FCEE-41EC-AE70-9D3A5A6A1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006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DDC8-C4F1-4CB7-BA54-9077B02F0B35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6CD9-FCEE-41EC-AE70-9D3A5A6A1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22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DDC8-C4F1-4CB7-BA54-9077B02F0B35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6CD9-FCEE-41EC-AE70-9D3A5A6A1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299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DDC8-C4F1-4CB7-BA54-9077B02F0B35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6CD9-FCEE-41EC-AE70-9D3A5A6A1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334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DDC8-C4F1-4CB7-BA54-9077B02F0B35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6CD9-FCEE-41EC-AE70-9D3A5A6A1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060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E20DDC8-C4F1-4CB7-BA54-9077B02F0B35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6CD9-FCEE-41EC-AE70-9D3A5A6A1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004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AE20DDC8-C4F1-4CB7-BA54-9077B02F0B35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6CD9-FCEE-41EC-AE70-9D3A5A6A1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587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DDC8-C4F1-4CB7-BA54-9077B02F0B35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6CD9-FCEE-41EC-AE70-9D3A5A6A1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13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DDC8-C4F1-4CB7-BA54-9077B02F0B35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6CD9-FCEE-41EC-AE70-9D3A5A6A1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139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DDC8-C4F1-4CB7-BA54-9077B02F0B35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6CD9-FCEE-41EC-AE70-9D3A5A6A1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775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DDC8-C4F1-4CB7-BA54-9077B02F0B35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6CD9-FCEE-41EC-AE70-9D3A5A6A1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238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DDC8-C4F1-4CB7-BA54-9077B02F0B35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6CD9-FCEE-41EC-AE70-9D3A5A6A1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63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DDC8-C4F1-4CB7-BA54-9077B02F0B35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6CD9-FCEE-41EC-AE70-9D3A5A6A1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043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DDC8-C4F1-4CB7-BA54-9077B02F0B35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6CD9-FCEE-41EC-AE70-9D3A5A6A1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175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DDC8-C4F1-4CB7-BA54-9077B02F0B35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6CD9-FCEE-41EC-AE70-9D3A5A6A1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839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E20DDC8-C4F1-4CB7-BA54-9077B02F0B35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60D6CD9-FCEE-41EC-AE70-9D3A5A6A1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69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ert.org/crop-disease-detection-using-deep-convolutional-neural-networks" TargetMode="External"/><Relationship Id="rId2" Type="http://schemas.openxmlformats.org/officeDocument/2006/relationships/hyperlink" Target="https://plantmethods.biomedcentral.com/articles/10.1186/s13007-021-00722-9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hindawi.com/journals/jece/2022/6342357/?msclkid=22c306b2628d18d68e4b62ebc1be3ab5&amp;utm_source=bing&amp;utm_medium=cpc&amp;utm_campaign=HDW_MRKT_GBL_SUB_BNGA_PAI_DYNA_JOUR_X_PJ_GROUP3&amp;utm_term=%2Fjournals%2Fjece%2F&amp;utm_content=JOUR_X_PJ_GROUP3_JECE" TargetMode="External"/><Relationship Id="rId4" Type="http://schemas.openxmlformats.org/officeDocument/2006/relationships/hyperlink" Target="https://www.sciencedirect.com/science/article/pii/S2666285X22000218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C105F0-9B21-A5AE-9ACC-7FFA439F52B1}"/>
              </a:ext>
            </a:extLst>
          </p:cNvPr>
          <p:cNvSpPr txBox="1"/>
          <p:nvPr/>
        </p:nvSpPr>
        <p:spPr>
          <a:xfrm>
            <a:off x="6656926" y="5058144"/>
            <a:ext cx="47154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VAMSHI                                    (20RA5A0410)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VIJENDER REDDY                  (20RA5A0411)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VISHNU VARDHAN REDDY  (20RA5A0412)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B34290-BD61-E023-FC7A-719ADDF8DBC9}"/>
              </a:ext>
            </a:extLst>
          </p:cNvPr>
          <p:cNvSpPr txBox="1"/>
          <p:nvPr/>
        </p:nvSpPr>
        <p:spPr>
          <a:xfrm>
            <a:off x="753549" y="4827311"/>
            <a:ext cx="387568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Name: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Sreenath Kashyap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(VC &amp; Professor of ECE dept.)</a:t>
            </a:r>
            <a:endParaRPr lang="en-I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Co-Guide Name: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Shyam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(Asst. Professor ECE dept.)</a:t>
            </a:r>
          </a:p>
        </p:txBody>
      </p:sp>
      <p:pic>
        <p:nvPicPr>
          <p:cNvPr id="2" name="Picture 1" descr="naac">
            <a:extLst>
              <a:ext uri="{FF2B5EF4-FFF2-40B4-BE49-F238E27FC236}">
                <a16:creationId xmlns:a16="http://schemas.microsoft.com/office/drawing/2014/main" id="{0E0F3FDC-9BEB-4F33-A199-7229E87EC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49" y="638128"/>
            <a:ext cx="1684337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kprit">
            <a:extLst>
              <a:ext uri="{FF2B5EF4-FFF2-40B4-BE49-F238E27FC236}">
                <a16:creationId xmlns:a16="http://schemas.microsoft.com/office/drawing/2014/main" id="{911A7732-9E64-4B68-95D7-71361091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223" y="722638"/>
            <a:ext cx="3270152" cy="1104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nba">
            <a:extLst>
              <a:ext uri="{FF2B5EF4-FFF2-40B4-BE49-F238E27FC236}">
                <a16:creationId xmlns:a16="http://schemas.microsoft.com/office/drawing/2014/main" id="{ED2C1CE6-534A-4B2D-8F2E-C1DA2E542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7" r="1971"/>
          <a:stretch>
            <a:fillRect/>
          </a:stretch>
        </p:blipFill>
        <p:spPr bwMode="auto">
          <a:xfrm>
            <a:off x="9014644" y="722638"/>
            <a:ext cx="1420272" cy="115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EE9D8E-1CA1-9A63-CBD6-9FDBBD95BABE}"/>
              </a:ext>
            </a:extLst>
          </p:cNvPr>
          <p:cNvSpPr txBox="1"/>
          <p:nvPr/>
        </p:nvSpPr>
        <p:spPr>
          <a:xfrm>
            <a:off x="1756109" y="2429372"/>
            <a:ext cx="8421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KOMMURI  PRATAP REDDY INSTITUTE OF TECHNOLOGY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8C4534-40AA-F48A-C4BC-2BCF54823859}"/>
              </a:ext>
            </a:extLst>
          </p:cNvPr>
          <p:cNvSpPr txBox="1"/>
          <p:nvPr/>
        </p:nvSpPr>
        <p:spPr>
          <a:xfrm>
            <a:off x="2918644" y="362970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DEPARTMENT OF ELECTRONICS AND COMMUNICATION ENGINEERING</a:t>
            </a:r>
            <a:endParaRPr lang="en-IN" sz="18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570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B63263-1048-92C1-7B18-0568181E0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4745"/>
            <a:ext cx="5593978" cy="6068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9C9693-B41F-F7D1-8AEB-424896C6B0C1}"/>
              </a:ext>
            </a:extLst>
          </p:cNvPr>
          <p:cNvSpPr txBox="1"/>
          <p:nvPr/>
        </p:nvSpPr>
        <p:spPr>
          <a:xfrm>
            <a:off x="609599" y="422688"/>
            <a:ext cx="5047130" cy="604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PESTICIDE SUGGESTION BASED ON DEEP LEARNING</a:t>
            </a:r>
          </a:p>
          <a:p>
            <a:pPr algn="just"/>
            <a:endParaRPr lang="en-US" b="1" dirty="0">
              <a:latin typeface="Arial Rounded MT Bold" panose="020F07040305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</a:rPr>
              <a:t>In addition to disease detection, deep learning can also be used to suggest appropriate pesticide treatments for specific crop diseases.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</a:rPr>
              <a:t>This approach can help farmers optimize their pesticide use, reducing the amount of chemicals applied to crops and minimizing the environmental impact of agriculture.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</a:rPr>
              <a:t>It also helps to ensure that the right pesticides are used at the right time, improving crop health and productivity.</a:t>
            </a:r>
          </a:p>
        </p:txBody>
      </p:sp>
    </p:spTree>
    <p:extLst>
      <p:ext uri="{BB962C8B-B14F-4D97-AF65-F5344CB8AC3E}">
        <p14:creationId xmlns:p14="http://schemas.microsoft.com/office/powerpoint/2010/main" val="1988158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AC96B-F783-D44C-24AF-0BB1E9E93FA7}"/>
              </a:ext>
            </a:extLst>
          </p:cNvPr>
          <p:cNvSpPr txBox="1"/>
          <p:nvPr/>
        </p:nvSpPr>
        <p:spPr>
          <a:xfrm>
            <a:off x="309283" y="582067"/>
            <a:ext cx="5486399" cy="5702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CHALLENGES AND LIMITATIONS</a:t>
            </a:r>
          </a:p>
          <a:p>
            <a:pPr algn="just"/>
            <a:endParaRPr lang="en-US" sz="2000" b="1" dirty="0">
              <a:latin typeface="Arial Rounded MT Bold" panose="020F07040305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</a:rPr>
              <a:t>While deep learning offers a promising solution for crop disease detection and pesticide suggestion, there are still several challenges and limitations to consider.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</a:rPr>
              <a:t>One major challenge is the need for large amounts of high-quality data to train the deep learning algorithms effectively.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</a:rPr>
              <a:t>Additionally, deep learning algorithms may not be suitable for all types of crop diseases and may require additional research and development to improve their accuracy and effectiveness.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CA463-5BC0-101C-1678-B8B4F3C3F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11" y="215153"/>
            <a:ext cx="6087035" cy="642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24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E2953A-1D4E-75EC-0842-9052173EF918}"/>
              </a:ext>
            </a:extLst>
          </p:cNvPr>
          <p:cNvSpPr txBox="1"/>
          <p:nvPr/>
        </p:nvSpPr>
        <p:spPr>
          <a:xfrm>
            <a:off x="654424" y="597455"/>
            <a:ext cx="5127812" cy="4840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FUTURE PROSPECTS</a:t>
            </a:r>
          </a:p>
          <a:p>
            <a:pPr algn="just"/>
            <a:endParaRPr lang="en-US" b="1" dirty="0">
              <a:latin typeface="Arial Rounded MT Bold" panose="020F07040305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</a:rPr>
              <a:t>Despite the challenges and limitations, the future prospects of deep learning for crop disease detection and pesticide suggestion are promising.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</a:rPr>
              <a:t>Moreover, deep learning could be combined with other emerging technologies, such as precision agriculture and robotics, to create a fully integrated system for managing crop health and productivity.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24222-D8FB-CEE4-5101-3F3F22FAE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447" y="438473"/>
            <a:ext cx="5428129" cy="604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9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C76ACA-C96C-4C61-35E1-67562A3FBFEC}"/>
              </a:ext>
            </a:extLst>
          </p:cNvPr>
          <p:cNvSpPr txBox="1"/>
          <p:nvPr/>
        </p:nvSpPr>
        <p:spPr>
          <a:xfrm>
            <a:off x="645460" y="972304"/>
            <a:ext cx="5244353" cy="4840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CONCLUSION</a:t>
            </a:r>
          </a:p>
          <a:p>
            <a:pPr algn="just"/>
            <a:endParaRPr lang="en-US" b="1" dirty="0">
              <a:latin typeface="Arial Rounded MT Bold" panose="020F07040305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</a:rPr>
              <a:t>In conclusion, deep learning offers a promising approach for crop disease detection and pesticide suggestion in agriculture.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</a:rPr>
              <a:t>By leveraging the power of artificial intelligence, we can improve crop health, reduce the negative impact of pesticides on the environment, and create a more sustainable and efficient agricultural system.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2EB5E-2091-73DA-8AC8-02060765E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45" y="528918"/>
            <a:ext cx="5244352" cy="580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7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1B460B-1F79-21DF-C858-C1E713C5C561}"/>
              </a:ext>
            </a:extLst>
          </p:cNvPr>
          <p:cNvSpPr txBox="1"/>
          <p:nvPr/>
        </p:nvSpPr>
        <p:spPr>
          <a:xfrm>
            <a:off x="762001" y="1074945"/>
            <a:ext cx="9654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REFERENCE LINKS </a:t>
            </a:r>
            <a:endParaRPr lang="en-US" sz="2400" b="1" dirty="0">
              <a:latin typeface="Arial Rounded MT Bold" panose="020F0704030504030204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BEB7E-4E7D-99C6-EE80-B089FAEB899C}"/>
              </a:ext>
            </a:extLst>
          </p:cNvPr>
          <p:cNvSpPr txBox="1"/>
          <p:nvPr/>
        </p:nvSpPr>
        <p:spPr>
          <a:xfrm>
            <a:off x="977153" y="2096922"/>
            <a:ext cx="95563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latin typeface="Arial Rounded MT Bold" panose="020F07040305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Plant diseases and pests detection based on deep learning: a review | Plant Methods | Full Text (biomedcentral.com)</a:t>
            </a:r>
            <a:endParaRPr lang="en-US" sz="20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latin typeface="Arial Rounded MT Bold" panose="020F07040305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Crop Disease Detection using Deep Convolutional Neural Networks – IJERT</a:t>
            </a:r>
            <a:endParaRPr lang="en-US" sz="20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latin typeface="Arial Rounded MT Bold" panose="020F07040305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Plant leaf disease detection using computer vision and machine learning algorithms – ScienceDirect</a:t>
            </a:r>
            <a:endParaRPr lang="en-US" sz="20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latin typeface="Arial Rounded MT Bold" panose="020F07040305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Improved Crop Disease Identification Method Based on Lightweight Convolutional Neural Network (hindawi.com)</a:t>
            </a:r>
            <a:endParaRPr lang="en-US" sz="2000" b="1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195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4389814-6724-B466-DFB7-C5D2C5E13126}"/>
              </a:ext>
            </a:extLst>
          </p:cNvPr>
          <p:cNvSpPr/>
          <p:nvPr/>
        </p:nvSpPr>
        <p:spPr>
          <a:xfrm>
            <a:off x="663389" y="1220497"/>
            <a:ext cx="4195481" cy="4929291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6662D-9247-4A17-1D05-07A3D1C6F310}"/>
              </a:ext>
            </a:extLst>
          </p:cNvPr>
          <p:cNvSpPr txBox="1"/>
          <p:nvPr/>
        </p:nvSpPr>
        <p:spPr>
          <a:xfrm>
            <a:off x="5961531" y="2124411"/>
            <a:ext cx="49754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ANY QUERIES…?</a:t>
            </a:r>
            <a:endParaRPr lang="en-US" sz="6000" b="1" dirty="0">
              <a:latin typeface="Arial Rounded MT Bold" panose="020F0704030504030204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302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E8CC7E3-C060-5A9E-77AD-930A5DC7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74" b="13124"/>
          <a:stretch>
            <a:fillRect/>
          </a:stretch>
        </p:blipFill>
        <p:spPr>
          <a:xfrm>
            <a:off x="-9999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7525F4-CB1B-39DD-5374-4C579BFCEAFF}"/>
              </a:ext>
            </a:extLst>
          </p:cNvPr>
          <p:cNvSpPr txBox="1"/>
          <p:nvPr/>
        </p:nvSpPr>
        <p:spPr>
          <a:xfrm>
            <a:off x="7599680" y="2194282"/>
            <a:ext cx="4046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i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Eras Bold ITC" panose="020B0907030504020204" pitchFamily="34" charset="0"/>
              </a:rPr>
              <a:t>“ THANK YOU “</a:t>
            </a:r>
            <a:endParaRPr lang="en-IN" sz="36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947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ree vector bug fixing concept illustration">
            <a:extLst>
              <a:ext uri="{FF2B5EF4-FFF2-40B4-BE49-F238E27FC236}">
                <a16:creationId xmlns:a16="http://schemas.microsoft.com/office/drawing/2014/main" id="{B1937AD1-131C-F7AE-439D-5A9062C1F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2" y="1775055"/>
            <a:ext cx="5988423" cy="427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7927E7-1207-C1E8-8E3A-7161DBE6976B}"/>
              </a:ext>
            </a:extLst>
          </p:cNvPr>
          <p:cNvSpPr txBox="1"/>
          <p:nvPr/>
        </p:nvSpPr>
        <p:spPr>
          <a:xfrm>
            <a:off x="6096000" y="1588373"/>
            <a:ext cx="5181600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CROP DISEASE DETECTION </a:t>
            </a:r>
          </a:p>
          <a:p>
            <a:r>
              <a:rPr lang="en-US" sz="4000" b="1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AND </a:t>
            </a:r>
            <a:r>
              <a:rPr lang="en-IN" sz="4400" b="1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PESTICIDE</a:t>
            </a:r>
            <a:r>
              <a:rPr lang="en-IN" sz="4000" b="1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SUGGESTION USING DEEP LEARNING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6517E-FEDB-7B7F-5091-0190D552A587}"/>
              </a:ext>
            </a:extLst>
          </p:cNvPr>
          <p:cNvSpPr txBox="1"/>
          <p:nvPr/>
        </p:nvSpPr>
        <p:spPr>
          <a:xfrm>
            <a:off x="3048000" y="48370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MAJOR PROJECT</a:t>
            </a:r>
          </a:p>
        </p:txBody>
      </p:sp>
    </p:spTree>
    <p:extLst>
      <p:ext uri="{BB962C8B-B14F-4D97-AF65-F5344CB8AC3E}">
        <p14:creationId xmlns:p14="http://schemas.microsoft.com/office/powerpoint/2010/main" val="2560655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13B609-09CE-8E58-0E5D-CF7A5CF8B174}"/>
              </a:ext>
            </a:extLst>
          </p:cNvPr>
          <p:cNvSpPr txBox="1"/>
          <p:nvPr/>
        </p:nvSpPr>
        <p:spPr>
          <a:xfrm>
            <a:off x="690283" y="1530803"/>
            <a:ext cx="961016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INTRODUCTION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ABSTRACT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DEEP LEARNING FOR CROP DISEASE DETECTION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TRADITIONAL METHODS OF PLANT DISEASE DETECTION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ADVANCEMENTS IN PLANT DISEASE DETECTION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DATA COLLECTION AND PREPROCESSING FOR DISEASE DETECTION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PESTICIDE SUGGESTION BASED ON DEEP LEARNING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CHALLENGES AND LIMITATIONS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FUTURE PROSPECTS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CONCLUSION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REFERENCE LINKS</a:t>
            </a:r>
            <a:endParaRPr lang="en-US" sz="1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E003AA-5D40-AC9D-1399-AC30893E399D}"/>
              </a:ext>
            </a:extLst>
          </p:cNvPr>
          <p:cNvSpPr txBox="1"/>
          <p:nvPr/>
        </p:nvSpPr>
        <p:spPr>
          <a:xfrm>
            <a:off x="3048000" y="64362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297125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B7E0D4-9EE3-00A7-DDBF-1361E7CC8600}"/>
              </a:ext>
            </a:extLst>
          </p:cNvPr>
          <p:cNvSpPr txBox="1"/>
          <p:nvPr/>
        </p:nvSpPr>
        <p:spPr>
          <a:xfrm>
            <a:off x="564776" y="659011"/>
            <a:ext cx="5163671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INTRODUCTION</a:t>
            </a:r>
          </a:p>
          <a:p>
            <a:endParaRPr lang="en-US" sz="2400" b="1" dirty="0">
              <a:latin typeface="Arial Rounded MT Bold" panose="020F07040305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</a:rPr>
              <a:t>Agriculture is a crucial sector for the global economy and food security. However, crop diseases pose a significant threat to agricultural production and food security worldwide.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</a:rPr>
              <a:t>The use of pesticides to control these diseases has become increasingly popular, but it can be challenging to determine when and how much to apply.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</a:rPr>
              <a:t>This presentation discusses the use of deep learning techniques for crop disease detection and classification, as well as pesticide suggestion.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</a:rPr>
              <a:t>This approach offers a promising solution to improve crop health and reduce the negative impact of pesticides on the environment.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2AF134-03E6-6E10-B6D9-F98A360F5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4800"/>
            <a:ext cx="5531224" cy="623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9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AA5040-2715-E769-308E-2EC74C9737B4}"/>
              </a:ext>
            </a:extLst>
          </p:cNvPr>
          <p:cNvSpPr txBox="1"/>
          <p:nvPr/>
        </p:nvSpPr>
        <p:spPr>
          <a:xfrm>
            <a:off x="932328" y="1828817"/>
            <a:ext cx="9511554" cy="3778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A country's inventive growth is dependent on the agricultural sector. Agriculture, the foundation of all nations, offers food and raw resources.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Agriculture is hugely important to humans as a food source. As a result, plant diseases detection has become a major concern. </a:t>
            </a:r>
            <a:endParaRPr lang="en-IN" dirty="0"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This approach of detecting plant leaf disease traditionally can be subjective, time-consuming, as well as expensive, and requires a lot of people and a lot of information about plant diseases. </a:t>
            </a:r>
            <a:endParaRPr lang="en-IN" dirty="0"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This work is focused on implementation of Plant disease detection and classification (PDDC-Net) using deep learning models. 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A5F86-42FB-B392-3239-4741778382DC}"/>
              </a:ext>
            </a:extLst>
          </p:cNvPr>
          <p:cNvSpPr txBox="1"/>
          <p:nvPr/>
        </p:nvSpPr>
        <p:spPr>
          <a:xfrm>
            <a:off x="932327" y="99807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ABSTRACT </a:t>
            </a:r>
            <a:endParaRPr lang="en-U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10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C9A2A7-8772-1700-E046-D840DBD8F9D2}"/>
              </a:ext>
            </a:extLst>
          </p:cNvPr>
          <p:cNvSpPr txBox="1"/>
          <p:nvPr/>
        </p:nvSpPr>
        <p:spPr>
          <a:xfrm>
            <a:off x="407895" y="797510"/>
            <a:ext cx="523090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DEEP LEARNING FOR CROP DISEASE DETECTION</a:t>
            </a:r>
          </a:p>
          <a:p>
            <a:endParaRPr lang="en-US" b="1" dirty="0">
              <a:latin typeface="Arial Rounded MT Bold" panose="020F07040305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</a:rPr>
              <a:t>Deep learning is a subset of machine learning that involves training artificial neural networks to recognize patterns in data.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</a:rPr>
              <a:t>In the context of agriculture, deep learning can be used to detect and classify crop diseases based on images of plants.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</a:rPr>
              <a:t>By analyzing thousands of images of healthy and diseased plants, deep learning algorithms can learn to identify specific visual characteristics associated with different types of crop diseases.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</a:rPr>
              <a:t>This approach enables early detection and accurate diagnosis, which is critical for effective disease management.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EB7F7-0506-07BF-A094-515D9D812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940" y="277906"/>
            <a:ext cx="5800165" cy="62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8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ADA74F-B172-7034-0BD0-4B11CBD69C5F}"/>
              </a:ext>
            </a:extLst>
          </p:cNvPr>
          <p:cNvSpPr txBox="1"/>
          <p:nvPr/>
        </p:nvSpPr>
        <p:spPr>
          <a:xfrm>
            <a:off x="555810" y="474345"/>
            <a:ext cx="5629837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TRADITIONAL METHODS OF PLANT DISEASE DETECTION</a:t>
            </a:r>
          </a:p>
          <a:p>
            <a:endParaRPr lang="en-US" sz="2400" b="1" dirty="0">
              <a:latin typeface="Arial Rounded MT Bold" panose="020F070403050403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Rounded MT Bold" panose="020F0704030504030204" pitchFamily="34" charset="0"/>
              </a:rPr>
              <a:t>Cultural Methods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Rounded MT Bold" panose="020F0704030504030204" pitchFamily="34" charset="0"/>
              </a:rPr>
              <a:t>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Rounded MT Bold" panose="020F0704030504030204" pitchFamily="34" charset="0"/>
              </a:rPr>
              <a:t>These involve managing plant growth conditions, such as temperature, humidity, and soil nutrients, to prevent the spread of disease.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Rounded MT Bold" panose="020F0704030504030204" pitchFamily="34" charset="0"/>
              </a:rPr>
              <a:t>Cultural methods can be effective in reducing the risk of infection but may not be enough to control a disease outbreak.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Rounded MT Bold" panose="020F0704030504030204" pitchFamily="34" charset="0"/>
              </a:rPr>
              <a:t>Chemical Methods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Rounded MT Bold" panose="020F0704030504030204" pitchFamily="34" charset="0"/>
              </a:rPr>
              <a:t>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Rounded MT Bold" panose="020F0704030504030204" pitchFamily="34" charset="0"/>
              </a:rPr>
              <a:t>These involve using chemical treatments, such as fungicides or pesticides, to control the spread of disease.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Rounded MT Bold" panose="020F0704030504030204" pitchFamily="34" charset="0"/>
              </a:rPr>
              <a:t>Chemical methods can be effective in reducing the damage caused by diseases but may have negative environmental impacts and can lead to the development of pesticide resistance.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Photo control of aphids on plants the fingers of a man hold a leaf on an apple tree with a colony of insect pests">
            <a:extLst>
              <a:ext uri="{FF2B5EF4-FFF2-40B4-BE49-F238E27FC236}">
                <a16:creationId xmlns:a16="http://schemas.microsoft.com/office/drawing/2014/main" id="{14968281-0A42-A89A-406E-614EF8D1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8" y="563310"/>
            <a:ext cx="5100918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256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vector flat design biotechnology concept">
            <a:extLst>
              <a:ext uri="{FF2B5EF4-FFF2-40B4-BE49-F238E27FC236}">
                <a16:creationId xmlns:a16="http://schemas.microsoft.com/office/drawing/2014/main" id="{89C064E7-C4C2-4D9E-20A9-A48607042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612844"/>
            <a:ext cx="5792320" cy="579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4CAC37-403E-0184-62BD-356E17CF50FB}"/>
              </a:ext>
            </a:extLst>
          </p:cNvPr>
          <p:cNvSpPr txBox="1"/>
          <p:nvPr/>
        </p:nvSpPr>
        <p:spPr>
          <a:xfrm>
            <a:off x="475130" y="612844"/>
            <a:ext cx="5334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ADVANCEMENTS IN PLANT DISEASE DETECTION</a:t>
            </a:r>
          </a:p>
          <a:p>
            <a:pPr algn="l"/>
            <a:endParaRPr lang="en-US" sz="24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Rounded MT Bold" panose="020F0704030504030204" pitchFamily="34" charset="0"/>
              </a:rPr>
              <a:t>Advancements in machine learning and computer vision technologies have enabled more accurate and efficient plant disease detection.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Rounded MT Bold" panose="020F0704030504030204" pitchFamily="34" charset="0"/>
              </a:rPr>
              <a:t>These technologies can be used to analyze large datasets of plant images and identify disease symptoms that may not be visible to the human eye.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Rounded MT Bold" panose="020F0704030504030204" pitchFamily="34" charset="0"/>
              </a:rPr>
              <a:t>Together, these technologies have the potential to revolutionize the way plant diseases are detected and managed.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Rounded MT Bold" panose="020F0704030504030204" pitchFamily="34" charset="0"/>
              </a:rPr>
              <a:t>They can also help farmers and agronomists make more informed decisions about crop management, such as when to apply pesticides or other treatments.</a:t>
            </a:r>
          </a:p>
        </p:txBody>
      </p:sp>
    </p:spTree>
    <p:extLst>
      <p:ext uri="{BB962C8B-B14F-4D97-AF65-F5344CB8AC3E}">
        <p14:creationId xmlns:p14="http://schemas.microsoft.com/office/powerpoint/2010/main" val="2647942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B753D-EE81-2D4C-C30D-D459589DAB02}"/>
              </a:ext>
            </a:extLst>
          </p:cNvPr>
          <p:cNvSpPr txBox="1"/>
          <p:nvPr/>
        </p:nvSpPr>
        <p:spPr>
          <a:xfrm>
            <a:off x="510987" y="528357"/>
            <a:ext cx="6257366" cy="5671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DATA COLLECTION AND PREPROCESSING FOR DISEASE DETECTION</a:t>
            </a:r>
          </a:p>
          <a:p>
            <a:endParaRPr lang="en-US" sz="2400" b="1" dirty="0">
              <a:latin typeface="Arial Rounded MT Bold" panose="020F07040305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Rounded MT Bold" panose="020F0704030504030204" pitchFamily="34" charset="0"/>
              </a:rPr>
              <a:t>Data collection involves capturing images of plant leaves or other plant parts that may show signs of disease. The images can be captured using cameras, smartphones, or other imaging devices.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Rounded MT Bold" panose="020F0704030504030204" pitchFamily="34" charset="0"/>
              </a:rPr>
              <a:t>Preprocessing involves preparing the images for analysis by removing unwanted information and enhancing the relevant features.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Rounded MT Bold" panose="020F0704030504030204" pitchFamily="34" charset="0"/>
              </a:rPr>
              <a:t>The quality and quantity of the data used for training machine learning models can significantly impact the accuracy of disease detection.</a:t>
            </a:r>
          </a:p>
        </p:txBody>
      </p:sp>
      <p:pic>
        <p:nvPicPr>
          <p:cNvPr id="3074" name="Picture 2" descr="Free vector global data security, personal data security, cyber data security online concept illustration, internet security or information privacy &amp; protection.">
            <a:extLst>
              <a:ext uri="{FF2B5EF4-FFF2-40B4-BE49-F238E27FC236}">
                <a16:creationId xmlns:a16="http://schemas.microsoft.com/office/drawing/2014/main" id="{2F415AAF-BA37-F442-210B-CE06A0AF5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353" y="1174377"/>
            <a:ext cx="5155266" cy="515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930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392</TotalTime>
  <Words>1023</Words>
  <Application>Microsoft Office PowerPoint</Application>
  <PresentationFormat>Widescreen</PresentationFormat>
  <Paragraphs>88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Rounded MT Bold</vt:lpstr>
      <vt:lpstr>Century Gothic</vt:lpstr>
      <vt:lpstr>Eras Bold ITC</vt:lpstr>
      <vt:lpstr>Segoe UI Black</vt:lpstr>
      <vt:lpstr>Times New Roman</vt:lpstr>
      <vt:lpstr>Wingdings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vamshi goru</dc:creator>
  <cp:lastModifiedBy>vamshi goru</cp:lastModifiedBy>
  <cp:revision>18</cp:revision>
  <dcterms:created xsi:type="dcterms:W3CDTF">2023-05-07T05:50:47Z</dcterms:created>
  <dcterms:modified xsi:type="dcterms:W3CDTF">2025-02-22T09:47:41Z</dcterms:modified>
</cp:coreProperties>
</file>